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comments/modernComment_2E8_8D0C257A.xml" ContentType="application/vnd.ms-powerpoint.comments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37"/>
  </p:notesMasterIdLst>
  <p:handoutMasterIdLst>
    <p:handoutMasterId r:id="rId38"/>
  </p:handoutMasterIdLst>
  <p:sldIdLst>
    <p:sldId id="256" r:id="rId2"/>
    <p:sldId id="741" r:id="rId3"/>
    <p:sldId id="738" r:id="rId4"/>
    <p:sldId id="696" r:id="rId5"/>
    <p:sldId id="698" r:id="rId6"/>
    <p:sldId id="699" r:id="rId7"/>
    <p:sldId id="700" r:id="rId8"/>
    <p:sldId id="701" r:id="rId9"/>
    <p:sldId id="703" r:id="rId10"/>
    <p:sldId id="717" r:id="rId11"/>
    <p:sldId id="716" r:id="rId12"/>
    <p:sldId id="704" r:id="rId13"/>
    <p:sldId id="744" r:id="rId14"/>
    <p:sldId id="705" r:id="rId15"/>
    <p:sldId id="706" r:id="rId16"/>
    <p:sldId id="707" r:id="rId17"/>
    <p:sldId id="708" r:id="rId18"/>
    <p:sldId id="709" r:id="rId19"/>
    <p:sldId id="710" r:id="rId20"/>
    <p:sldId id="711" r:id="rId21"/>
    <p:sldId id="718" r:id="rId22"/>
    <p:sldId id="719" r:id="rId23"/>
    <p:sldId id="713" r:id="rId24"/>
    <p:sldId id="714" r:id="rId25"/>
    <p:sldId id="720" r:id="rId26"/>
    <p:sldId id="721" r:id="rId27"/>
    <p:sldId id="722" r:id="rId28"/>
    <p:sldId id="723" r:id="rId29"/>
    <p:sldId id="724" r:id="rId30"/>
    <p:sldId id="725" r:id="rId31"/>
    <p:sldId id="727" r:id="rId32"/>
    <p:sldId id="726" r:id="rId33"/>
    <p:sldId id="728" r:id="rId34"/>
    <p:sldId id="730" r:id="rId35"/>
    <p:sldId id="729" r:id="rId36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69C4005-5858-4E98-8418-E316B468EC92}">
          <p14:sldIdLst>
            <p14:sldId id="256"/>
            <p14:sldId id="741"/>
            <p14:sldId id="738"/>
            <p14:sldId id="696"/>
            <p14:sldId id="698"/>
            <p14:sldId id="699"/>
            <p14:sldId id="700"/>
            <p14:sldId id="701"/>
            <p14:sldId id="703"/>
            <p14:sldId id="717"/>
            <p14:sldId id="716"/>
            <p14:sldId id="704"/>
            <p14:sldId id="744"/>
            <p14:sldId id="705"/>
            <p14:sldId id="706"/>
            <p14:sldId id="707"/>
            <p14:sldId id="708"/>
            <p14:sldId id="709"/>
            <p14:sldId id="710"/>
            <p14:sldId id="711"/>
            <p14:sldId id="718"/>
            <p14:sldId id="719"/>
            <p14:sldId id="713"/>
            <p14:sldId id="714"/>
            <p14:sldId id="720"/>
            <p14:sldId id="721"/>
            <p14:sldId id="722"/>
            <p14:sldId id="723"/>
            <p14:sldId id="724"/>
            <p14:sldId id="725"/>
            <p14:sldId id="727"/>
            <p14:sldId id="726"/>
            <p14:sldId id="728"/>
            <p14:sldId id="730"/>
            <p14:sldId id="7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A3340A-38AF-6C01-CB32-C65662B77DA8}" name="Francesco Cipriani" initials="FC" userId="S::info@frankhood.onmicrosoft.com::4d8457af-fba9-4c27-b20a-a8954e208b31" providerId="AD"/>
  <p188:author id="{359B982D-25ED-C9BB-28C9-D0D20BE8C71A}" name="Guest User" initials="GU" userId="S::urn:spo:anon#95c7d7edc73756855b060b1a8d3d5cdc1baee2d46b5a4be136b6404a314ae29f::" providerId="AD"/>
  <p188:author id="{417F008B-83BF-B655-93FA-67820C794BF2}" name="Guest User" initials="GU" userId="S::urn:spo:anon#9607c9382d4676dfdada4b1d6a1ff96cb31d659a4139672c046cd3f3259d4cae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nato impedovo" initials="di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DFF"/>
    <a:srgbClr val="5738FF"/>
    <a:srgbClr val="FFBA00"/>
    <a:srgbClr val="FED79E"/>
    <a:srgbClr val="EE2178"/>
    <a:srgbClr val="FFFFFF"/>
    <a:srgbClr val="FFFFCC"/>
    <a:srgbClr val="4F81BD"/>
    <a:srgbClr val="000000"/>
    <a:srgbClr val="EC5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20666-18C5-4C43-86C7-139B3753B984}" v="14" dt="2022-06-02T09:10:24.650"/>
    <p1510:client id="{E03BF7EA-E6CB-1399-4460-4DB488CAD148}" v="362" dt="2022-06-01T17:16:14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1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Foglio1!$A$2:$A$7</c:f>
              <c:numCache>
                <c:formatCode>General</c:formatCode>
                <c:ptCount val="6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</c:numCache>
            </c:numRef>
          </c:xVal>
          <c:yVal>
            <c:numRef>
              <c:f>Foglio1!$B$2:$B$7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0A96C981-3B9E-4714-9D59-57AC34958D5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18EF9A8B-B080-CD47-B546-67D47C6E43DA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4607C3E0-1A85-4C2C-92B4-DC4EC05C324F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5AB4FDC-168D-A849-85E2-4B4207E5C6C4}" type="CELLRANGE">
                      <a:rPr lang="it-IT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E50A1A15-A4D2-8449-ADD5-441A972EC67A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EDE59ECA-FCD4-4EE3-8F40-9F89B541E710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Foglio1!$A$2:$A$7</c:f>
              <c:numCache>
                <c:formatCode>General</c:formatCode>
                <c:ptCount val="6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</c:numCache>
            </c:numRef>
          </c:xVal>
          <c:yVal>
            <c:numRef>
              <c:f>Foglio1!$C$2:$C$7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Foglio1!$C$2:$C$7</c15:f>
                <c15:dlblRangeCache>
                  <c:ptCount val="6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889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B04-5446-B0B4-3AA98811116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533A809-91A7-1B41-A8B1-4D13B1808721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69E91299-F28D-CE40-A5D3-DD40CDD8044D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5D826401-549F-7D4F-B77D-046B60C1B33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655ACED-679B-2B4C-A8EA-8B07EE3A50E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8A40CC55-D15D-FA43-A191-EBB44C454E86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852A9774-CE60-1048-8F49-91CA2E24F4A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C95071BF-3A0B-3F41-A9B3-00653595DCCA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 </a:t>
                    </a:r>
                    <a:fld id="{3175942C-52AA-7149-8B86-A667D1D0CFD0}" type="XVALUE">
                      <a:rPr lang="en-US" baseline="0"/>
                      <a:pPr/>
                      <a:t>[VALORE X]</a:t>
                    </a:fld>
                    <a:endParaRPr lang="en-US" baseline="0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FB04-5446-B0B4-3AA988111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889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B04-5446-B0B4-3AA98811116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533A809-91A7-1B41-A8B1-4D13B1808721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69E91299-F28D-CE40-A5D3-DD40CDD8044D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5D826401-549F-7D4F-B77D-046B60C1B33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655ACED-679B-2B4C-A8EA-8B07EE3A50E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8A40CC55-D15D-FA43-A191-EBB44C454E86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852A9774-CE60-1048-8F49-91CA2E24F4A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029186F3-5392-5742-BA38-EB977C6D876C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 </a:t>
                    </a:r>
                    <a:fld id="{39565FBB-FC77-694F-9CDE-314262949E86}" type="XVALUE">
                      <a:rPr lang="en-US" baseline="0"/>
                      <a:pPr/>
                      <a:t>[VALORE X]</a:t>
                    </a:fld>
                    <a:endParaRPr lang="en-US" baseline="0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FB04-5446-B0B4-3AA988111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8021038385826768E-2"/>
          <c:y val="3.3527433961156865E-2"/>
          <c:w val="0.92687746062992127"/>
          <c:h val="0.90387857382636727"/>
        </c:manualLayout>
      </c:layout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Attack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1397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456E-FA44-81FA-F6C8D8A369A3}"/>
              </c:ext>
            </c:extLst>
          </c:dPt>
          <c:dLbls>
            <c:dLbl>
              <c:idx val="0"/>
              <c:layout>
                <c:manualLayout>
                  <c:x val="6.6483759842519688E-3"/>
                  <c:y val="1.6289984234129906E-3"/>
                </c:manualLayout>
              </c:layout>
              <c:tx>
                <c:rich>
                  <a:bodyPr/>
                  <a:lstStyle/>
                  <a:p>
                    <a:fld id="{7AA271E9-FBC2-4E43-9110-EAA766158F29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8592F03E-728D-1E43-87A1-353B1F3DD1AC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823CA0CD-4EE6-AB4A-B9CA-20D6EFDCBEE2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456E-FA44-81FA-F6C8D8A369A3}"/>
                </c:ext>
              </c:extLst>
            </c:dLbl>
            <c:dLbl>
              <c:idx val="1"/>
              <c:layout>
                <c:manualLayout>
                  <c:x val="1.8937499999999999E-2"/>
                  <c:y val="6.3164981350578532E-3"/>
                </c:manualLayout>
              </c:layout>
              <c:tx>
                <c:rich>
                  <a:bodyPr/>
                  <a:lstStyle/>
                  <a:p>
                    <a:fld id="{2EF7B4C9-3EA2-4AF9-8332-DA10FEB2B952}" type="CELLRANGE">
                      <a:rPr lang="en-US" baseline="0" dirty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E428B337-3A25-46FC-9BD3-DC8BCC09B585}" type="XVALUE">
                      <a:rPr lang="en-US" baseline="0" dirty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366E9BF8-6308-430B-939F-A1508393C095}" type="YVALUE">
                      <a:rPr lang="en-US" baseline="0" dirty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56E-FA44-81FA-F6C8D8A369A3}"/>
                </c:ext>
              </c:extLst>
            </c:dLbl>
            <c:dLbl>
              <c:idx val="2"/>
              <c:layout>
                <c:manualLayout>
                  <c:x val="-3.5937500000000115E-2"/>
                  <c:y val="5.0847745395684957E-2"/>
                </c:manualLayout>
              </c:layout>
              <c:tx>
                <c:rich>
                  <a:bodyPr/>
                  <a:lstStyle/>
                  <a:p>
                    <a:fld id="{06639530-06B4-3A47-AAA2-121499C32A7B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464AE422-A8DD-F641-976C-991A51D3F229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60ED7CCF-C8D5-A64F-B5FA-8C2F0AA88052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294525098425197"/>
                      <c:h val="3.658593524938882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456E-FA44-81FA-F6C8D8A369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1F69951-280F-7949-80A1-65A11069482C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7E8B00A5-78C0-104C-B4E1-4D3AA8D78430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FEBDBF3E-7F37-4847-B524-C4FA0B6E780E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A1A-1B40-BEAD-CC6CC82B561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735DA5A-8771-674F-B92F-309358EAC9AD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9BA3766A-0AB2-174D-BEDB-6AFC67168FA6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AF8BF7F3-C768-4241-9F04-8258EA03E0A3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A1A-1B40-BEAD-CC6CC82B561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2261A647-8DDC-8649-BFA5-DDB0E775B18A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5FD37362-6B96-EC45-BE0B-81CAD1A96303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A9900720-59A0-5E40-9074-4CB2C7158D06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A1A-1B40-BEAD-CC6CC82B5612}"/>
                </c:ext>
              </c:extLst>
            </c:dLbl>
            <c:dLbl>
              <c:idx val="6"/>
              <c:layout>
                <c:manualLayout>
                  <c:x val="1.4859374999999999E-2"/>
                  <c:y val="-7.1475143240948378E-4"/>
                </c:manualLayout>
              </c:layout>
              <c:tx>
                <c:rich>
                  <a:bodyPr/>
                  <a:lstStyle/>
                  <a:p>
                    <a:fld id="{EEE9025B-0F84-4A44-971F-4C25E18D5673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67FCD5A1-3763-C24D-A380-C5815BA8D7A4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86B18CF0-6BA1-5549-915C-FCAFE0521F01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456E-FA44-81FA-F6C8D8A369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49</c:v>
                </c:pt>
                <c:pt idx="1">
                  <c:v>62</c:v>
                </c:pt>
                <c:pt idx="2">
                  <c:v>82</c:v>
                </c:pt>
                <c:pt idx="3">
                  <c:v>52</c:v>
                </c:pt>
                <c:pt idx="4">
                  <c:v>64</c:v>
                </c:pt>
                <c:pt idx="5">
                  <c:v>84</c:v>
                </c:pt>
                <c:pt idx="6">
                  <c:v>55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56E-FA44-81FA-F6C8D8A369A3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56E-FA44-81FA-F6C8D8A36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585584"/>
        <c:axId val="1168204720"/>
      </c:scatterChart>
      <c:valAx>
        <c:axId val="1168585584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204720"/>
        <c:crosses val="autoZero"/>
        <c:crossBetween val="midCat"/>
      </c:valAx>
      <c:valAx>
        <c:axId val="1168204720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585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8021038385826768E-2"/>
          <c:y val="3.3527433961156865E-2"/>
          <c:w val="0.92687746062992127"/>
          <c:h val="0.90387857382636727"/>
        </c:manualLayout>
      </c:layout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Attack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1397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456E-FA44-81FA-F6C8D8A369A3}"/>
              </c:ext>
            </c:extLst>
          </c:dPt>
          <c:dLbls>
            <c:dLbl>
              <c:idx val="0"/>
              <c:layout>
                <c:manualLayout>
                  <c:x val="6.6483759842519688E-3"/>
                  <c:y val="1.6289984234129906E-3"/>
                </c:manualLayout>
              </c:layout>
              <c:tx>
                <c:rich>
                  <a:bodyPr/>
                  <a:lstStyle/>
                  <a:p>
                    <a:fld id="{1755C30E-D2E4-754F-8DDF-664ECE5DDB18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FE7222D7-B3DA-CF49-8150-770CA9EBA45B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50DD4AB6-0D71-314C-82A9-DD0A8635C2BD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456E-FA44-81FA-F6C8D8A369A3}"/>
                </c:ext>
              </c:extLst>
            </c:dLbl>
            <c:dLbl>
              <c:idx val="1"/>
              <c:layout>
                <c:manualLayout>
                  <c:x val="1.8937499999999999E-2"/>
                  <c:y val="6.3164981350578532E-3"/>
                </c:manualLayout>
              </c:layout>
              <c:tx>
                <c:rich>
                  <a:bodyPr/>
                  <a:lstStyle/>
                  <a:p>
                    <a:fld id="{26F77CF1-8A96-4069-8FC4-47CDBEB2C79C}" type="CELLRANGE">
                      <a:rPr lang="en-US" baseline="0" dirty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12AFC2E5-9343-4100-96D7-F94ADBD613FB}" type="XVALUE">
                      <a:rPr lang="en-US" baseline="0" dirty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8AEA88A9-1A44-41C0-ACAD-01907884D2C5}" type="YVALUE">
                      <a:rPr lang="en-US" baseline="0" dirty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56E-FA44-81FA-F6C8D8A369A3}"/>
                </c:ext>
              </c:extLst>
            </c:dLbl>
            <c:dLbl>
              <c:idx val="2"/>
              <c:layout>
                <c:manualLayout>
                  <c:x val="-3.5937500000000115E-2"/>
                  <c:y val="5.0847745395684957E-2"/>
                </c:manualLayout>
              </c:layout>
              <c:tx>
                <c:rich>
                  <a:bodyPr/>
                  <a:lstStyle/>
                  <a:p>
                    <a:fld id="{D99DF76B-8262-894A-A37F-28A248890575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FD6DED51-0E90-CA44-AE88-025FBBA2E1FB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EA7595CD-4C45-9047-A88A-69FF05DE9362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294525098425197"/>
                      <c:h val="3.658593524938882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456E-FA44-81FA-F6C8D8A369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5DDA9E0-433D-374E-9244-EFC36D22748F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; </a:t>
                    </a:r>
                    <a:fld id="{FBAB66FB-3C92-BB4C-8410-21107FF76052}" type="XVALUE">
                      <a:rPr lang="it-IT" baseline="0"/>
                      <a:pPr/>
                      <a:t>[VALORE X]</a:t>
                    </a:fld>
                    <a:r>
                      <a:rPr lang="it-IT" baseline="0"/>
                      <a:t>; </a:t>
                    </a:r>
                    <a:fld id="{F9BD3AE8-D0CC-A547-9A42-168328413951}" type="YVALUE">
                      <a:rPr lang="it-IT" baseline="0"/>
                      <a:pPr/>
                      <a:t>[VALORE Y]</a:t>
                    </a:fld>
                    <a:endParaRPr lang="it-IT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A1A-1B40-BEAD-CC6CC82B561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F4DF64E-493A-7743-A0B2-D9E4AC86CD0F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; </a:t>
                    </a:r>
                    <a:fld id="{6572EA99-18FF-BA47-BFD5-981E42A9332D}" type="XVALUE">
                      <a:rPr lang="it-IT" baseline="0"/>
                      <a:pPr/>
                      <a:t>[VALORE X]</a:t>
                    </a:fld>
                    <a:r>
                      <a:rPr lang="it-IT" baseline="0"/>
                      <a:t>; </a:t>
                    </a:r>
                    <a:fld id="{9EE92568-EAFF-354B-92DC-526BD3A590CC}" type="YVALUE">
                      <a:rPr lang="it-IT" baseline="0"/>
                      <a:pPr/>
                      <a:t>[VALORE Y]</a:t>
                    </a:fld>
                    <a:endParaRPr lang="it-IT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A1A-1B40-BEAD-CC6CC82B561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59223E0C-2868-044D-9627-3DEFEEE6B228}" type="CELLRANGE">
                      <a:rPr lang="it-IT"/>
                      <a:pPr/>
                      <a:t>[INTERVALLOCELLE]</a:t>
                    </a:fld>
                    <a:r>
                      <a:rPr lang="it-IT" baseline="0"/>
                      <a:t>; </a:t>
                    </a:r>
                    <a:fld id="{E7D3A67B-A417-C848-B8C2-09576605FA21}" type="XVALUE">
                      <a:rPr lang="it-IT" baseline="0"/>
                      <a:pPr/>
                      <a:t>[VALORE X]</a:t>
                    </a:fld>
                    <a:r>
                      <a:rPr lang="it-IT" baseline="0"/>
                      <a:t>; </a:t>
                    </a:r>
                    <a:fld id="{C8555CC8-9120-3343-8EA3-3CFE18966E7A}" type="YVALUE">
                      <a:rPr lang="it-IT" baseline="0"/>
                      <a:pPr/>
                      <a:t>[VALORE Y]</a:t>
                    </a:fld>
                    <a:endParaRPr lang="it-IT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A1A-1B40-BEAD-CC6CC82B5612}"/>
                </c:ext>
              </c:extLst>
            </c:dLbl>
            <c:dLbl>
              <c:idx val="6"/>
              <c:layout>
                <c:manualLayout>
                  <c:x val="5.0746802920489532E-2"/>
                  <c:y val="-7.1475143240949765E-4"/>
                </c:manualLayout>
              </c:layout>
              <c:tx>
                <c:rich>
                  <a:bodyPr/>
                  <a:lstStyle/>
                  <a:p>
                    <a:fld id="{DB89F45B-557C-AD4E-9618-78A52CE2268B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0E1A26AF-4416-0040-B328-B1A99B88FAD9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92478BC9-3296-0D49-842D-5E536FFF1C34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39326051058337"/>
                      <c:h val="0.10687684735333325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456E-FA44-81FA-F6C8D8A369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49</c:v>
                </c:pt>
                <c:pt idx="1">
                  <c:v>62</c:v>
                </c:pt>
                <c:pt idx="2">
                  <c:v>82</c:v>
                </c:pt>
                <c:pt idx="3">
                  <c:v>52</c:v>
                </c:pt>
                <c:pt idx="4">
                  <c:v>64</c:v>
                </c:pt>
                <c:pt idx="5">
                  <c:v>84</c:v>
                </c:pt>
                <c:pt idx="6">
                  <c:v>55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56E-FA44-81FA-F6C8D8A369A3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56E-FA44-81FA-F6C8D8A36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585584"/>
        <c:axId val="1168204720"/>
      </c:scatterChart>
      <c:valAx>
        <c:axId val="1168585584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204720"/>
        <c:crosses val="autoZero"/>
        <c:crossBetween val="midCat"/>
      </c:valAx>
      <c:valAx>
        <c:axId val="1168204720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585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2E8_8D0C25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45FF3F-8681-4055-AE76-6AEFFD969D7D}" authorId="{417F008B-83BF-B655-93FA-67820C794BF2}" status="resolved" created="2022-05-26T14:19:59.97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66383482" sldId="744"/>
      <ac:picMk id="9" creationId="{398BB6A0-DAAB-9167-AEA0-F24B4088960A}"/>
    </ac:deMkLst>
    <p188:txBody>
      <a:bodyPr/>
      <a:lstStyle/>
      <a:p>
        <a:r>
          <a:rPr lang="en-GB"/>
          <a:t>AUHAUHAUAUH bellissima!</a:t>
        </a:r>
      </a:p>
    </p188:txBody>
  </p188:cm>
</p188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0.29141</cdr:x>
      <cdr:y>0.68281</cdr:y>
    </cdr:from>
    <cdr:to>
      <cdr:x>0.39922</cdr:x>
      <cdr:y>0.7584</cdr:y>
    </cdr:to>
    <cdr:cxnSp macro="">
      <cdr:nvCxnSpPr>
        <cdr:cNvPr id="3" name="Connettore 2 2">
          <a:extLst xmlns:a="http://schemas.openxmlformats.org/drawingml/2006/main">
            <a:ext uri="{FF2B5EF4-FFF2-40B4-BE49-F238E27FC236}">
              <a16:creationId xmlns:a16="http://schemas.microsoft.com/office/drawing/2014/main" id="{404DF07A-CDEC-30DD-63F1-4EF849DA4241}"/>
            </a:ext>
          </a:extLst>
        </cdr:cNvPr>
        <cdr:cNvCxnSpPr/>
      </cdr:nvCxnSpPr>
      <cdr:spPr>
        <a:xfrm xmlns:a="http://schemas.openxmlformats.org/drawingml/2006/main" flipH="1">
          <a:off x="2368550" y="3699934"/>
          <a:ext cx="876300" cy="4095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0.425</cdr:x>
      <cdr:y>0.52109</cdr:y>
    </cdr:from>
    <cdr:to>
      <cdr:x>0.46602</cdr:x>
      <cdr:y>0.63711</cdr:y>
    </cdr:to>
    <cdr:cxnSp macro="">
      <cdr:nvCxnSpPr>
        <cdr:cNvPr id="4" name="Connettore 2 3">
          <a:extLst xmlns:a="http://schemas.openxmlformats.org/drawingml/2006/main">
            <a:ext uri="{FF2B5EF4-FFF2-40B4-BE49-F238E27FC236}">
              <a16:creationId xmlns:a16="http://schemas.microsoft.com/office/drawing/2014/main" id="{9D510BC2-D483-0544-DE14-D5EB77CE50E9}"/>
            </a:ext>
          </a:extLst>
        </cdr:cNvPr>
        <cdr:cNvCxnSpPr/>
      </cdr:nvCxnSpPr>
      <cdr:spPr>
        <a:xfrm xmlns:a="http://schemas.openxmlformats.org/drawingml/2006/main" flipH="1">
          <a:off x="3454400" y="2823634"/>
          <a:ext cx="333375" cy="628650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0.43125</cdr:x>
      <cdr:y>0.55449</cdr:y>
    </cdr:from>
    <cdr:to>
      <cdr:x>0.5</cdr:x>
      <cdr:y>0.64648</cdr:y>
    </cdr:to>
    <cdr:cxnSp macro="">
      <cdr:nvCxnSpPr>
        <cdr:cNvPr id="7" name="Connettore 2 6">
          <a:extLst xmlns:a="http://schemas.openxmlformats.org/drawingml/2006/main">
            <a:ext uri="{FF2B5EF4-FFF2-40B4-BE49-F238E27FC236}">
              <a16:creationId xmlns:a16="http://schemas.microsoft.com/office/drawing/2014/main" id="{CF0469DF-409F-7E68-9E57-EFAB5EAF8C3C}"/>
            </a:ext>
          </a:extLst>
        </cdr:cNvPr>
        <cdr:cNvCxnSpPr/>
      </cdr:nvCxnSpPr>
      <cdr:spPr>
        <a:xfrm xmlns:a="http://schemas.openxmlformats.org/drawingml/2006/main" flipH="1">
          <a:off x="3505200" y="3004609"/>
          <a:ext cx="558800" cy="4984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0.29141</cdr:x>
      <cdr:y>0.68281</cdr:y>
    </cdr:from>
    <cdr:to>
      <cdr:x>0.39922</cdr:x>
      <cdr:y>0.7584</cdr:y>
    </cdr:to>
    <cdr:cxnSp macro="">
      <cdr:nvCxnSpPr>
        <cdr:cNvPr id="3" name="Connettore 2 2">
          <a:extLst xmlns:a="http://schemas.openxmlformats.org/drawingml/2006/main">
            <a:ext uri="{FF2B5EF4-FFF2-40B4-BE49-F238E27FC236}">
              <a16:creationId xmlns:a16="http://schemas.microsoft.com/office/drawing/2014/main" id="{404DF07A-CDEC-30DD-63F1-4EF849DA4241}"/>
            </a:ext>
          </a:extLst>
        </cdr:cNvPr>
        <cdr:cNvCxnSpPr/>
      </cdr:nvCxnSpPr>
      <cdr:spPr>
        <a:xfrm xmlns:a="http://schemas.openxmlformats.org/drawingml/2006/main" flipH="1">
          <a:off x="2368550" y="3699934"/>
          <a:ext cx="876300" cy="4095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0.425</cdr:x>
      <cdr:y>0.52109</cdr:y>
    </cdr:from>
    <cdr:to>
      <cdr:x>0.46602</cdr:x>
      <cdr:y>0.63711</cdr:y>
    </cdr:to>
    <cdr:cxnSp macro="">
      <cdr:nvCxnSpPr>
        <cdr:cNvPr id="4" name="Connettore 2 3">
          <a:extLst xmlns:a="http://schemas.openxmlformats.org/drawingml/2006/main">
            <a:ext uri="{FF2B5EF4-FFF2-40B4-BE49-F238E27FC236}">
              <a16:creationId xmlns:a16="http://schemas.microsoft.com/office/drawing/2014/main" id="{9D510BC2-D483-0544-DE14-D5EB77CE50E9}"/>
            </a:ext>
          </a:extLst>
        </cdr:cNvPr>
        <cdr:cNvCxnSpPr/>
      </cdr:nvCxnSpPr>
      <cdr:spPr>
        <a:xfrm xmlns:a="http://schemas.openxmlformats.org/drawingml/2006/main" flipH="1">
          <a:off x="3454400" y="2823634"/>
          <a:ext cx="333375" cy="628650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0.43125</cdr:x>
      <cdr:y>0.55449</cdr:y>
    </cdr:from>
    <cdr:to>
      <cdr:x>0.5</cdr:x>
      <cdr:y>0.64648</cdr:y>
    </cdr:to>
    <cdr:cxnSp macro="">
      <cdr:nvCxnSpPr>
        <cdr:cNvPr id="7" name="Connettore 2 6">
          <a:extLst xmlns:a="http://schemas.openxmlformats.org/drawingml/2006/main">
            <a:ext uri="{FF2B5EF4-FFF2-40B4-BE49-F238E27FC236}">
              <a16:creationId xmlns:a16="http://schemas.microsoft.com/office/drawing/2014/main" id="{CF0469DF-409F-7E68-9E57-EFAB5EAF8C3C}"/>
            </a:ext>
          </a:extLst>
        </cdr:cNvPr>
        <cdr:cNvCxnSpPr/>
      </cdr:nvCxnSpPr>
      <cdr:spPr>
        <a:xfrm xmlns:a="http://schemas.openxmlformats.org/drawingml/2006/main" flipH="1">
          <a:off x="3505200" y="3004609"/>
          <a:ext cx="558800" cy="4984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7CA51-5489-4231-823A-DB1DE323CF99}" type="datetimeFigureOut">
              <a:rPr lang="it-IT" smtClean="0"/>
              <a:t>06/02/25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F165-8AF5-4485-BF87-10DAAA7D37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011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39260-D7B5-4CE0-AE0A-9483104EFE9F}" type="datetimeFigureOut">
              <a:rPr lang="it-IT" smtClean="0"/>
              <a:pPr/>
              <a:t>06/02/25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DEC7B-02CB-41F0-A7EE-51BF204A874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144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84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611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31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6688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5204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92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698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7160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8414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523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72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3312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3795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712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9476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644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2096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8367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0732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0451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5880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3450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062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568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4021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2105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9842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98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652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68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02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578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892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121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3102427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1020248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44187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3F2AE527-54E1-4B63-8944-A2AE683904F2}"/>
              </a:ext>
            </a:extLst>
          </p:cNvPr>
          <p:cNvSpPr/>
          <p:nvPr userDrawn="1"/>
        </p:nvSpPr>
        <p:spPr>
          <a:xfrm>
            <a:off x="0" y="94"/>
            <a:ext cx="12191999" cy="501155"/>
          </a:xfrm>
          <a:prstGeom prst="rect">
            <a:avLst/>
          </a:prstGeom>
          <a:solidFill>
            <a:srgbClr val="F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27380A9-779E-4EF4-9A9D-F8A7B5A10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1"/>
          <a:stretch/>
        </p:blipFill>
        <p:spPr>
          <a:xfrm>
            <a:off x="-98851" y="5465806"/>
            <a:ext cx="12356756" cy="143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5503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24829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864396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3600654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0055885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196330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0638394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1678996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5637710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9747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ransition spd="slow">
    <p:fade/>
  </p:transition>
  <p:hf sldNum="0"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E8_8D0C257A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bcsds/pokem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ttangolo 4"/>
          <p:cNvSpPr/>
          <p:nvPr/>
        </p:nvSpPr>
        <p:spPr>
          <a:xfrm>
            <a:off x="1756043" y="1286121"/>
            <a:ext cx="8679915" cy="3171375"/>
          </a:xfrm>
          <a:prstGeom prst="rect">
            <a:avLst/>
          </a:prstGeom>
        </p:spPr>
        <p:txBody>
          <a:bodyPr vert="horz" lIns="228600" tIns="228600" rIns="228600" bIns="0" rtlCol="0" anchor="ctr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150">
                <a:latin typeface="+mj-lt"/>
                <a:ea typeface="+mj-ea"/>
                <a:cs typeface="+mj-cs"/>
              </a:rPr>
              <a:t>Gotta Check Them All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0EE6838-DEF9-4FE1-8CC0-B46EAABBF3D2}"/>
              </a:ext>
            </a:extLst>
          </p:cNvPr>
          <p:cNvSpPr/>
          <p:nvPr/>
        </p:nvSpPr>
        <p:spPr>
          <a:xfrm>
            <a:off x="82067" y="1123451"/>
            <a:ext cx="744266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it-IT" sz="2800" b="1">
              <a:latin typeface="Roboto Mono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b="1">
                <a:solidFill>
                  <a:srgbClr val="000000"/>
                </a:solidFill>
                <a:latin typeface="Roboto Light"/>
                <a:ea typeface="+mn-lt"/>
                <a:cs typeface="+mn-lt"/>
              </a:rPr>
              <a:t>Leggere </a:t>
            </a:r>
            <a:r>
              <a:rPr lang="it-IT" sz="2000" b="1">
                <a:latin typeface="Roboto Light"/>
                <a:ea typeface="+mn-lt"/>
                <a:cs typeface="+mn-lt"/>
              </a:rPr>
              <a:t>dal dataset i dati relativi a tutti i 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endParaRPr lang="it-IT" sz="2000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AD30A6-4975-C0E0-81C2-0EC89C9871F2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9197007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Leggere dal dataset i dati relativi a tutti i 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b="1">
                <a:latin typeface="Roboto Light"/>
                <a:ea typeface="+mn-lt"/>
                <a:cs typeface="+mn-lt"/>
              </a:rPr>
              <a:t>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F3612C-EEFC-D6EB-D0F7-11575B386E55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0888958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Quale funzione per stabilire il grado di similarità?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Ipotesi semplificatrice: prendiamo 1 sola caratteristica (es. punti vita)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6457809"/>
              </p:ext>
            </p:extLst>
          </p:nvPr>
        </p:nvGraphicFramePr>
        <p:xfrm>
          <a:off x="171450" y="2276654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9CDB5F81-2049-A388-DB2B-025D0A7BB3F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03752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928019" cy="163121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Date il Benvenuto a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 b="1">
                <a:latin typeface="Roboto Light"/>
                <a:ea typeface="Roboto Light"/>
                <a:cs typeface="Calibri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>
                <a:latin typeface="Roboto Light"/>
                <a:ea typeface="Roboto Light"/>
                <a:cs typeface="Calibri"/>
              </a:rPr>
              <a:t> un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fittizio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cui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valori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inseriti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>
                <a:latin typeface="Roboto Light"/>
                <a:ea typeface="Roboto Light"/>
                <a:cs typeface="Calibri"/>
              </a:rPr>
              <a:t> come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di input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La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chiave</a:t>
            </a:r>
            <a:r>
              <a:rPr lang="en-US" sz="2000">
                <a:latin typeface="Roboto Light"/>
                <a:ea typeface="Roboto Light"/>
                <a:cs typeface="Calibri"/>
              </a:rPr>
              <a:t> di ricercar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sarà</a:t>
            </a:r>
            <a:r>
              <a:rPr lang="en-US" sz="2000">
                <a:latin typeface="Roboto Light"/>
                <a:ea typeface="Roboto Light"/>
                <a:cs typeface="Calibri"/>
              </a:rPr>
              <a:t> data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punti</a:t>
            </a:r>
            <a:r>
              <a:rPr lang="en-US" sz="2000">
                <a:latin typeface="Roboto Light"/>
                <a:ea typeface="Roboto Light"/>
                <a:cs typeface="Calibri"/>
              </a:rPr>
              <a:t> vita,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attacco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difesa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etc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Pepposaur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Il software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troverà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>
                <a:latin typeface="Roboto Light"/>
                <a:ea typeface="Roboto Light"/>
                <a:cs typeface="Calibri"/>
              </a:rPr>
              <a:t>K Pokémon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a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>
                <a:latin typeface="Roboto Light"/>
                <a:ea typeface="Roboto Light"/>
                <a:cs typeface="Calibri"/>
              </a:rPr>
              <a:t>(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cioè</a:t>
            </a:r>
            <a:r>
              <a:rPr lang="en-US" sz="2000">
                <a:latin typeface="Roboto Light"/>
                <a:ea typeface="Roboto Light"/>
                <a:cs typeface="Calibri"/>
              </a:rPr>
              <a:t> ai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suoi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valori</a:t>
            </a:r>
            <a:r>
              <a:rPr lang="en-US" sz="200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Task 2</a:t>
            </a:r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CDB5F81-2049-A388-DB2B-025D0A7BB3F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AC87BB-10B4-C5E0-43FC-E01A54F4B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919" y="3039713"/>
            <a:ext cx="2803824" cy="32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83482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Supponiamo che l’utente inserisca il numero 67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Pepposaur</a:t>
            </a:r>
            <a:r>
              <a:rPr lang="it-IT" sz="2000">
                <a:latin typeface="Roboto Light"/>
                <a:ea typeface="Roboto Light"/>
                <a:cs typeface="Calibri"/>
              </a:rPr>
              <a:t> ha un valore di HP di 67):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9711560"/>
              </p:ext>
            </p:extLst>
          </p:nvPr>
        </p:nvGraphicFramePr>
        <p:xfrm>
          <a:off x="171450" y="1762125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ttangolo 6">
            <a:extLst>
              <a:ext uri="{FF2B5EF4-FFF2-40B4-BE49-F238E27FC236}">
                <a16:creationId xmlns:a16="http://schemas.microsoft.com/office/drawing/2014/main" id="{C37D5DBA-97AB-5599-0C10-B0330DEB3CB4}"/>
              </a:ext>
            </a:extLst>
          </p:cNvPr>
          <p:cNvSpPr/>
          <p:nvPr/>
        </p:nvSpPr>
        <p:spPr>
          <a:xfrm>
            <a:off x="-1" y="2865462"/>
            <a:ext cx="11289587" cy="224676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Se k = 1: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vicino è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Se k = 2: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sono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>
                <a:latin typeface="Roboto Light"/>
                <a:ea typeface="Roboto Light"/>
                <a:cs typeface="Calibri"/>
              </a:rPr>
              <a:t> e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Charmeleon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Se k = 3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sono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>
                <a:latin typeface="Roboto Light"/>
                <a:ea typeface="Roboto Light"/>
                <a:cs typeface="Calibri"/>
              </a:rPr>
              <a:t>,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Charmeleon</a:t>
            </a:r>
            <a:r>
              <a:rPr lang="it-IT" sz="2000">
                <a:latin typeface="Roboto Light"/>
                <a:ea typeface="Roboto Light"/>
                <a:cs typeface="Calibri"/>
              </a:rPr>
              <a:t> e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Charizard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…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21CE6A-3927-A5C0-A7FE-A672891757B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10363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Possiamo formalizzare questi risultati?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947588"/>
              </p:ext>
            </p:extLst>
          </p:nvPr>
        </p:nvGraphicFramePr>
        <p:xfrm>
          <a:off x="171450" y="1762125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CCC9314-12F9-C96C-B97B-82849D3FCEDD}"/>
              </a:ext>
            </a:extLst>
          </p:cNvPr>
          <p:cNvCxnSpPr>
            <a:cxnSpLocks/>
          </p:cNvCxnSpPr>
          <p:nvPr/>
        </p:nvCxnSpPr>
        <p:spPr>
          <a:xfrm>
            <a:off x="5705475" y="2628900"/>
            <a:ext cx="13049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1A23D79-9C46-9ABA-D46D-02581F2A55D7}"/>
              </a:ext>
            </a:extLst>
          </p:cNvPr>
          <p:cNvCxnSpPr>
            <a:cxnSpLocks/>
          </p:cNvCxnSpPr>
          <p:nvPr/>
        </p:nvCxnSpPr>
        <p:spPr>
          <a:xfrm>
            <a:off x="5343525" y="2990850"/>
            <a:ext cx="16668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EFAD6C22-E9B5-A9D5-93F3-554EBF5AD94D}"/>
              </a:ext>
            </a:extLst>
          </p:cNvPr>
          <p:cNvCxnSpPr>
            <a:cxnSpLocks/>
          </p:cNvCxnSpPr>
          <p:nvPr/>
        </p:nvCxnSpPr>
        <p:spPr>
          <a:xfrm>
            <a:off x="6934200" y="3343275"/>
            <a:ext cx="1981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B2564B6-FEF4-A199-344F-8CF49B919948}"/>
              </a:ext>
            </a:extLst>
          </p:cNvPr>
          <p:cNvSpPr txBox="1"/>
          <p:nvPr/>
        </p:nvSpPr>
        <p:spPr>
          <a:xfrm>
            <a:off x="5772149" y="2628900"/>
            <a:ext cx="1171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60| = 7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C42E7DD-4A56-AF50-BBDF-8977374390DF}"/>
              </a:ext>
            </a:extLst>
          </p:cNvPr>
          <p:cNvSpPr txBox="1"/>
          <p:nvPr/>
        </p:nvSpPr>
        <p:spPr>
          <a:xfrm>
            <a:off x="5581649" y="2990850"/>
            <a:ext cx="1190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58| = 9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4621CDE-640A-9DDD-D108-9F1D49A8E12A}"/>
              </a:ext>
            </a:extLst>
          </p:cNvPr>
          <p:cNvSpPr txBox="1"/>
          <p:nvPr/>
        </p:nvSpPr>
        <p:spPr>
          <a:xfrm>
            <a:off x="7329487" y="3383920"/>
            <a:ext cx="1190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78| = 11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B496D77-6D1E-0F89-AB4E-B3150A039B56}"/>
              </a:ext>
            </a:extLst>
          </p:cNvPr>
          <p:cNvSpPr/>
          <p:nvPr/>
        </p:nvSpPr>
        <p:spPr>
          <a:xfrm>
            <a:off x="0" y="3966834"/>
            <a:ext cx="11289587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Ci serve una misura della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distanza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Per ognuno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calcoliamo il valore assoluto della differenza fra il valore HP inserito dall’utente e il valore HP del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in esame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 equivalente del valore assoluto la radice quadrata del quadrato della differenza fra i due punteggi HP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Le distanze più vicine sono i K valori più bassi di questa differenza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5BCA14-3B7C-91B6-EC30-DE987A7F62B6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04669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pic>
        <p:nvPicPr>
          <p:cNvPr id="20" name="Immagine 1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10EB726-48D0-5788-24BC-46ED576DF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53" y="1343025"/>
            <a:ext cx="8509593" cy="470151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303E9DA-690D-36C4-5681-07AF23200021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0089784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5D58A058-D5CD-3D93-F8BA-8407C4D0F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224975"/>
              </p:ext>
            </p:extLst>
          </p:nvPr>
        </p:nvGraphicFramePr>
        <p:xfrm>
          <a:off x="3603625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2981325" cy="25545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Aggiungiamo un asse: punti attacco</a:t>
            </a: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Anche in questo caso dobbiamo calcolare una distanza</a:t>
            </a:r>
          </a:p>
          <a:p>
            <a:pPr marL="342900" indent="-342900">
              <a:buFont typeface="Arial"/>
              <a:buChar char="•"/>
            </a:pPr>
            <a:r>
              <a:rPr lang="it-IT" sz="2000" dirty="0">
                <a:latin typeface="Roboto Light"/>
                <a:ea typeface="Roboto Light"/>
                <a:cs typeface="Calibri"/>
              </a:rPr>
              <a:t>La distanza in questo caso è calcolata su un piano cartesiano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3ABD6E-F4E0-8665-B5A8-97C6A54A6C30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0891817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4429125" cy="13234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euclidea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Sfruttiamo il teorema di Pitagora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La distanza equivale all’ipotenusa del triangolo rettangolo in figura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B6F045D-C8B3-F761-4CEE-40ECFCF9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904" y="1128079"/>
            <a:ext cx="6198806" cy="4562475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4B4AC07-9CB9-2363-8776-84A4D4E11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899" y="3793470"/>
            <a:ext cx="3955543" cy="52322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9A8C98-5528-9328-A584-236A99F42F2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7824959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1352475-A5C8-CD14-B3B2-0E92E8CBF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63" y="1379267"/>
            <a:ext cx="8629650" cy="476784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A80A88-5602-8669-D05F-B8ECF4254A91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5986803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41960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Svilupperemo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innovativo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motore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Pokémon!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latin typeface="Roboto Light"/>
                <a:ea typeface="Roboto Light"/>
                <a:cs typeface="Calibri"/>
              </a:rPr>
              <a:t>“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Motore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” 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significa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il nostro software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I K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i="1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i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i="1" err="1">
                <a:latin typeface="Roboto Light"/>
                <a:ea typeface="Roboto Light"/>
                <a:cs typeface="Calibri"/>
              </a:rPr>
              <a:t>ricerca</a:t>
            </a:r>
            <a:endParaRPr lang="en-US" sz="2000" i="1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La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poi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costituirà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l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’input</a:t>
            </a:r>
            <a:r>
              <a:rPr lang="en-US" sz="2000">
                <a:latin typeface="Roboto Light"/>
                <a:ea typeface="Roboto Light"/>
                <a:cs typeface="Calibri"/>
              </a:rPr>
              <a:t> del nostro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sarà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rappresentata</a:t>
            </a:r>
            <a:r>
              <a:rPr lang="en-US" sz="2000">
                <a:latin typeface="Roboto Light"/>
                <a:ea typeface="Roboto Light"/>
                <a:cs typeface="Calibri"/>
              </a:rPr>
              <a:t> da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serie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caratteristiche</a:t>
            </a:r>
            <a:r>
              <a:rPr lang="en-US" sz="2000">
                <a:latin typeface="Roboto Light"/>
                <a:ea typeface="Roboto Light"/>
                <a:cs typeface="Calibri"/>
              </a:rPr>
              <a:t> (numeri)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denotano</a:t>
            </a:r>
            <a:r>
              <a:rPr lang="en-US" sz="2000">
                <a:latin typeface="Roboto Light"/>
                <a:ea typeface="Roboto Light"/>
                <a:cs typeface="Calibri"/>
              </a:rPr>
              <a:t> un Pokémon.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What we will do</a:t>
            </a: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40B3EA22-70DA-92E0-0D02-45ABE722D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868" y="1573530"/>
            <a:ext cx="4975157" cy="371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27124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0848975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Aggiungere altri campi al nostro grafico significa semplicemente modificare la formula della distanza euclidea adattandola al numero di assi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2B1F06A-39D1-ABD1-36F8-F19A41456B30}"/>
              </a:ext>
            </a:extLst>
          </p:cNvPr>
          <p:cNvSpPr/>
          <p:nvPr/>
        </p:nvSpPr>
        <p:spPr>
          <a:xfrm>
            <a:off x="-1" y="1836123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3 Dimensioni (HP, attacco, difesa):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DF2E67F-A1AE-9FD6-ABD2-396EBA4A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8438" y="2318922"/>
            <a:ext cx="6595124" cy="641549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C707004-D6CF-E3F7-02C0-84A30245127D}"/>
              </a:ext>
            </a:extLst>
          </p:cNvPr>
          <p:cNvSpPr/>
          <p:nvPr/>
        </p:nvSpPr>
        <p:spPr>
          <a:xfrm>
            <a:off x="-76201" y="3043160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4 Dimensioni (HP, attacco, difesa, attacco speciale):</a:t>
            </a:r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83543A5-E5B2-C54A-0511-2DA57212F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9574" y="3572595"/>
            <a:ext cx="9542303" cy="707886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D2F4A81-34CF-6030-4E63-E06C70EF71BC}"/>
              </a:ext>
            </a:extLst>
          </p:cNvPr>
          <p:cNvSpPr/>
          <p:nvPr/>
        </p:nvSpPr>
        <p:spPr>
          <a:xfrm>
            <a:off x="0" y="4332886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n</a:t>
            </a:r>
            <a:r>
              <a:rPr lang="it-IT" sz="2000">
                <a:latin typeface="Roboto Light"/>
                <a:ea typeface="Roboto Light"/>
                <a:cs typeface="Calibri"/>
              </a:rPr>
              <a:t> Dimensioni: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33423064-E0EC-7B16-18CD-B15599E46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3395" y="4779632"/>
            <a:ext cx="3493375" cy="10850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D981D9-26B2-E358-04CE-D451A40BCB9E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0262926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dal dataset i dati relativi a tutti i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endParaRPr lang="it-IT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 b="1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736A8B-170B-C19A-6ACC-79B19F1FBAB5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886946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Utilizzare una funzione per stabilire un grado di similarità 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695AE99-CA95-E7D1-A2D1-AB4A1BD5A78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4044945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Bonus Track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F2DFD7-7739-F236-1A49-F99D87961D2A}"/>
              </a:ext>
            </a:extLst>
          </p:cNvPr>
          <p:cNvSpPr/>
          <p:nvPr/>
        </p:nvSpPr>
        <p:spPr>
          <a:xfrm>
            <a:off x="0" y="1045548"/>
            <a:ext cx="11213861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Cambio</a:t>
            </a:r>
            <a:r>
              <a:rPr lang="it-IT" sz="2000">
                <a:latin typeface="Roboto Light"/>
                <a:ea typeface="Calibri"/>
                <a:cs typeface="Calibri"/>
              </a:rPr>
              <a:t> scala -&gt; Normalizzazione</a:t>
            </a:r>
            <a:endParaRPr lang="it-IT">
              <a:latin typeface="Calibri"/>
              <a:ea typeface="Calibri"/>
              <a:cs typeface="Calibri"/>
            </a:endParaRPr>
          </a:p>
        </p:txBody>
      </p:sp>
      <p:pic>
        <p:nvPicPr>
          <p:cNvPr id="8" name="Elemento grafico 8">
            <a:extLst>
              <a:ext uri="{FF2B5EF4-FFF2-40B4-BE49-F238E27FC236}">
                <a16:creationId xmlns:a16="http://schemas.microsoft.com/office/drawing/2014/main" id="{CC5CBC2D-8CA5-12BD-0088-0DD0EFCA0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" y="2033567"/>
            <a:ext cx="5810130" cy="3458207"/>
          </a:xfrm>
          <a:prstGeom prst="rect">
            <a:avLst/>
          </a:prstGeom>
        </p:spPr>
      </p:pic>
      <p:pic>
        <p:nvPicPr>
          <p:cNvPr id="9" name="Elemento grafico 9">
            <a:extLst>
              <a:ext uri="{FF2B5EF4-FFF2-40B4-BE49-F238E27FC236}">
                <a16:creationId xmlns:a16="http://schemas.microsoft.com/office/drawing/2014/main" id="{51D19A12-7DC6-0317-99B1-2AC61C069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1754" y="2033567"/>
            <a:ext cx="5810130" cy="345820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3FCFF27-0623-510B-F27F-829344DE390B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43435941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Bonus Track</a:t>
            </a:r>
            <a:endParaRPr lang="it-IT" sz="2800">
              <a:ea typeface="+mn-lt"/>
              <a:cs typeface="+mn-lt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F2DFD7-7739-F236-1A49-F99D87961D2A}"/>
              </a:ext>
            </a:extLst>
          </p:cNvPr>
          <p:cNvSpPr/>
          <p:nvPr/>
        </p:nvSpPr>
        <p:spPr>
          <a:xfrm>
            <a:off x="0" y="1045548"/>
            <a:ext cx="11213861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Dalla scala originaria portiamo tutto in scala 0 – 1 </a:t>
            </a:r>
            <a:endParaRPr lang="it-IT"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Calibri"/>
                <a:cs typeface="Calibri"/>
              </a:rPr>
              <a:t>Per ogni colonna:</a:t>
            </a: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41384F4A-97EB-3575-740B-DA362B116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" y="2010443"/>
            <a:ext cx="4366591" cy="135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16F46F1-DBF9-E555-211D-FC21628E67D2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1640976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Normalizzare i dati 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B67BC2-E3C8-4A63-9F8F-A71B17F84D3C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207062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34936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Trovare 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È arrivato il momento di mettere insieme i pezzi: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Abbiamo gli input dell'utente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Abbiamo 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caricati in una struttura dati pronta ad essere usata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Troviamo 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ai valori inseriti dall'utente!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33038C9-10F2-E039-7FAC-D0F753D2C1FB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55046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604268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Creiamo un altro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fittizio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Pepposaur</a:t>
            </a:r>
            <a:r>
              <a:rPr lang="it-IT" sz="2000">
                <a:latin typeface="Roboto Light"/>
                <a:ea typeface="Roboto Light"/>
                <a:cs typeface="Calibri"/>
              </a:rPr>
              <a:t>) e lo aggiungiamo al dataset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Normalizziamo tutti i dati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Estraiamo dal dataset la riga corrispondente a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Pepposaur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Per ogni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(elemento del dataset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):</a:t>
            </a:r>
            <a:endParaRPr lang="it-IT"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Calcoliamo la distanza fra </a:t>
            </a:r>
            <a:r>
              <a:rPr lang="it-IT" err="1">
                <a:latin typeface="Roboto Light"/>
                <a:ea typeface="Roboto Light"/>
              </a:rPr>
              <a:t>Pepposaur</a:t>
            </a:r>
            <a:r>
              <a:rPr lang="it-IT">
                <a:latin typeface="Roboto Light"/>
                <a:ea typeface="Roboto Light"/>
              </a:rPr>
              <a:t> e</a:t>
            </a:r>
            <a:r>
              <a:rPr lang="it-IT" sz="2000">
                <a:latin typeface="Roboto Light"/>
                <a:ea typeface="Roboto Light"/>
                <a:cs typeface="Calibri"/>
              </a:rPr>
              <a:t> il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n-esimo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ad una lista inizialmente vuota una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tupla</a:t>
            </a:r>
            <a:r>
              <a:rPr lang="it-IT" sz="2000">
                <a:latin typeface="Roboto Light"/>
                <a:ea typeface="Roboto Light"/>
                <a:cs typeface="Calibri"/>
              </a:rPr>
              <a:t> o una lista contenente: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L'indice N del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con cui stiamo misurando la distanza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Il valore della distanza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Una volta terminato di calcolare le distanze fra il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fittizio e tutti gli altri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Ordiniamo la struttura dati contenente le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tuple</a:t>
            </a:r>
            <a:r>
              <a:rPr lang="it-IT" sz="2000">
                <a:latin typeface="Roboto Light"/>
                <a:ea typeface="Roboto Light"/>
                <a:cs typeface="Calibri"/>
              </a:rPr>
              <a:t> delle distanze in base al valore della distanza in ordine crescente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Estraiamo i primi K valori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F5843B3-3F9E-207A-BC33-D1E247064278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7142994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5D58A058-D5CD-3D93-F8BA-8407C4D0F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433882"/>
              </p:ext>
            </p:extLst>
          </p:nvPr>
        </p:nvGraphicFramePr>
        <p:xfrm>
          <a:off x="6372382" y="1543193"/>
          <a:ext cx="5662150" cy="3771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5877871" cy="50167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Riprendiamo questo grafico (limitiamoci a 2 colonne)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Creiamo una lista inizialmente vuota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fittizio -&gt; Utente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54, 55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Attraversiamo tutto il dataset e calcoliamo la distanza: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con indice 0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Bulbasaur</a:t>
            </a:r>
            <a:r>
              <a:rPr lang="it-IT" sz="2000">
                <a:latin typeface="Roboto Light"/>
                <a:ea typeface="Roboto Light"/>
                <a:cs typeface="Calibri"/>
              </a:rPr>
              <a:t>)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Distanza: 10.81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alla lista il seguente elemento: (0, 10.81)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con indice 1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>
                <a:latin typeface="Roboto Light"/>
                <a:ea typeface="Roboto Light"/>
                <a:cs typeface="Calibri"/>
              </a:rPr>
              <a:t>):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Distanza: 9.22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alla lista il seguente elemento: (1, 9.22)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Etc...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AEEEC61-A71F-5F52-5577-EEE145A43FF9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62618827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172775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Alla fine otterremo una struttura dati analoga a questa:</a:t>
            </a:r>
            <a:endParaRPr lang="it-IT"/>
          </a:p>
        </p:txBody>
      </p:sp>
      <p:pic>
        <p:nvPicPr>
          <p:cNvPr id="5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20B4218-C14E-5230-430D-0D03E1842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95" y="2093526"/>
            <a:ext cx="9858631" cy="267094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4EAAD7-85A2-57DB-1AC2-A2038FBCA3F2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105436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9047" y="1297767"/>
            <a:ext cx="11550769" cy="51706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Il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è “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trova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un modo per dire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quali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Pokémon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inserita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 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C’è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sacco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ambiguità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questa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frase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latin typeface="Roboto Light"/>
                <a:ea typeface="Roboto Light"/>
                <a:cs typeface="Calibri"/>
              </a:rPr>
              <a:t>Cerchiamo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essere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precisi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software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lavora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input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fa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calcoli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e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restituisce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output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intendiamo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per “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”?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Che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tipo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daremo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in input al nostro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Le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parte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un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algoritmo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Roboto Light"/>
                <a:ea typeface="Roboto Light"/>
                <a:cs typeface="Calibri"/>
              </a:rPr>
              <a:t>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è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sequenza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 b="1" dirty="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dirty="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,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capaci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risolvere</a:t>
            </a:r>
            <a:r>
              <a:rPr lang="en-US" sz="2000" dirty="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dirty="0" err="1">
                <a:latin typeface="Roboto Light"/>
                <a:ea typeface="Roboto Light"/>
                <a:cs typeface="Calibri"/>
              </a:rPr>
              <a:t>problema</a:t>
            </a: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 dirty="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Roboto Light"/>
              <a:ea typeface="Roboto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>
                <a:latin typeface="Roboto Mono"/>
              </a:rPr>
              <a:t>Problema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82485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172775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Alla fine otterremo una struttura dati analoga a questa:</a:t>
            </a:r>
            <a:endParaRPr lang="it-IT"/>
          </a:p>
        </p:txBody>
      </p:sp>
      <p:pic>
        <p:nvPicPr>
          <p:cNvPr id="3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7761CF8-F1B0-93C5-37B1-6D1A566CB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73" y="2315220"/>
            <a:ext cx="9390105" cy="363828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989AE7-7759-0102-6591-503E946BA2F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4665071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dal dataset i dati relativi a tutti i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endParaRPr lang="it-IT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b="1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 b="1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97554B-9898-A222-6164-D9B2829B056D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0096883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258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b="1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66DF29-3183-AE74-892A-8167369B4EA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1495837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Mostrare</a:t>
            </a:r>
            <a:r>
              <a:rPr lang="it-IT" sz="2000">
                <a:latin typeface="Roboto Light"/>
                <a:ea typeface="Roboto Light"/>
                <a:cs typeface="+mn-lt"/>
              </a:rPr>
              <a:t> l'output dell'algoritmo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Una volta ottenute le K righe del dataset: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Costruiamo una stringa che consenta di visualizzare un messaggio contenente (ad esempio):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Nome del Pokemon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Valori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Generazione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principale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3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E0F8A8-E93D-7D74-939F-7EC328EAE4F9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56136985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dal dataset i dati relativi a tutti i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endParaRPr lang="it-IT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A0A6255-377D-911F-C71D-3969655907D4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1659249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258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Mostrare l'output dell'algoritmo</a:t>
            </a:r>
            <a:endParaRPr lang="en-US" sz="200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EEE95C-7938-2FBE-1051-80981718205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410638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9581E5-09A9-3FD2-F186-97C2B8524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03" y="1117433"/>
            <a:ext cx="8303740" cy="46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267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>
                <a:latin typeface="Roboto Light"/>
                <a:ea typeface="Roboto Light"/>
                <a:cs typeface="Calibri"/>
              </a:rPr>
              <a:t> 1:</a:t>
            </a:r>
            <a:endParaRPr lang="it-IT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Prendere in input dei dati dall'utente e memorizzarli sottoforma di numeri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>
                <a:latin typeface="Roboto Light"/>
                <a:ea typeface="Roboto Light"/>
                <a:cs typeface="Calibri"/>
              </a:rPr>
              <a:t> 2: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Calcolare secondo una certa funzione di similarità ("somiglia a") i k Pokemon più affini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>
                <a:latin typeface="Roboto Light"/>
                <a:ea typeface="Roboto Light"/>
                <a:cs typeface="Calibri"/>
              </a:rPr>
              <a:t>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Mostrare l'output dell'algoritmo (A proposito: </a:t>
            </a:r>
            <a:r>
              <a:rPr lang="it-IT" sz="2000" i="1">
                <a:latin typeface="Roboto Light"/>
                <a:ea typeface="Roboto Light"/>
                <a:cs typeface="Calibri"/>
              </a:rPr>
              <a:t>quale sarà l'output dell'algoritmo?</a:t>
            </a:r>
            <a:r>
              <a:rPr lang="it-IT" sz="200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10DA8D-A167-E483-0CBE-A108DD155DA6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73154396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err="1">
                <a:latin typeface="Roboto Light"/>
                <a:ea typeface="Roboto Light"/>
                <a:cs typeface="+mn-lt"/>
              </a:rPr>
              <a:t>Let's</a:t>
            </a:r>
            <a:r>
              <a:rPr lang="it-IT" sz="2000">
                <a:latin typeface="Roboto Light"/>
                <a:ea typeface="Roboto Light"/>
                <a:cs typeface="+mn-lt"/>
              </a:rPr>
              <a:t> code!</a:t>
            </a:r>
            <a:endParaRPr lang="en-US" sz="200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+mn-lt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r>
              <a:rPr lang="it-IT" sz="2000" b="1">
                <a:latin typeface="Roboto Light"/>
                <a:ea typeface="Roboto Light"/>
                <a:cs typeface="+mn-lt"/>
              </a:rPr>
              <a:t> </a:t>
            </a:r>
            <a:endParaRPr lang="en-US" sz="200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 1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C20A6A-928A-DCD4-3533-F099BAAB53A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2416867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5499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È qui che dobbiamo decidere che funzione di somiglianza vogliamo usare:</a:t>
            </a:r>
          </a:p>
          <a:p>
            <a:pPr marL="800100" lvl="1" indent="-342900">
              <a:buFont typeface="Arial"/>
              <a:buChar char="•"/>
            </a:pPr>
            <a:r>
              <a:rPr lang="it-IT">
                <a:latin typeface="Roboto Light"/>
                <a:ea typeface="Roboto Light"/>
                <a:cs typeface="Calibri"/>
              </a:rPr>
              <a:t>Cosa possiamo usare per confrontare due serie di numeri?</a:t>
            </a:r>
            <a:endParaRPr lang="it-IT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i="1">
                <a:latin typeface="Roboto Light"/>
                <a:ea typeface="Roboto Light"/>
                <a:cs typeface="Calibri"/>
              </a:rPr>
              <a:t>Un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i="1">
                <a:latin typeface="Roboto Light"/>
                <a:ea typeface="Roboto Light"/>
                <a:cs typeface="Calibri"/>
              </a:rPr>
              <a:t> con determinati valori (quelli dati in input dall'utente) somiglia ai seguenti K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i="1">
                <a:latin typeface="Roboto Light"/>
                <a:ea typeface="Roboto Light"/>
                <a:cs typeface="Calibri"/>
              </a:rPr>
              <a:t>: X, Y,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Z</a:t>
            </a:r>
            <a:endParaRPr lang="it-IT" sz="2000" i="1">
              <a:latin typeface="Roboto Light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Dove recuperiamo i dati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già esistenti?</a:t>
            </a:r>
            <a:endParaRPr lang="it-IT"/>
          </a:p>
          <a:p>
            <a:pPr marL="800100" lvl="1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Soluzione: </a:t>
            </a:r>
            <a:r>
              <a:rPr lang="it-IT" sz="2000">
                <a:latin typeface="Roboto Light"/>
                <a:ea typeface="Roboto Light"/>
                <a:cs typeface="Calibri"/>
                <a:hlinkClick r:id="rId3"/>
              </a:rPr>
              <a:t>il dataset dei 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 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File CSV (Comma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Separated</a:t>
            </a:r>
            <a:r>
              <a:rPr lang="it-IT" sz="2000">
                <a:latin typeface="Roboto Light"/>
                <a:ea typeface="Roboto Light"/>
                <a:cs typeface="Calibri"/>
              </a:rPr>
              <a:t>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Values</a:t>
            </a:r>
            <a:r>
              <a:rPr lang="it-IT" sz="2000">
                <a:latin typeface="Roboto Light"/>
                <a:ea typeface="Roboto Light"/>
                <a:cs typeface="Calibri"/>
              </a:rPr>
              <a:t>) contenente tutti i dati di tutti 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di tutte le generazioni</a:t>
            </a:r>
            <a:endParaRPr lang="it-IT" sz="2000" i="1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Problema: </a:t>
            </a:r>
            <a:r>
              <a:rPr lang="it-IT" sz="2000" i="1">
                <a:latin typeface="Roboto Light"/>
                <a:ea typeface="Roboto Light"/>
                <a:cs typeface="Calibri"/>
              </a:rPr>
              <a:t>come farlo leggere al nostro algoritmo?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181934-62DC-433D-3448-9FC32161E040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30844875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83722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Il file CSV può essere letto come una serie di Pokemon</a:t>
            </a:r>
            <a:endParaRPr lang="it-IT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Ogni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può essere letto come una serie di attributi o caratteristiche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Numero nel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Pokedex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Nome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principale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secondario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Somma degli attributi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HP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Attack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Defense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Special Attack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Special Defense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Speed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N. Generazione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Leggendario (Sì/No)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A25231-5C3C-71DC-CAE1-D08EFFDED74B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90F37FBE-16BC-BCD6-7E0F-C0A2E0560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085" y="2754959"/>
            <a:ext cx="8172865" cy="18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46079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Dopo aver dato uno sguardo a come è organizzato il dataset possiamo farci un'idea migliore su: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Output dell'algoritmo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Cosa fa l'algoritmo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Output dell'algoritmo: i nomi dei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(ovvero K stringhe)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Internamente l'algoritmo deve lavorare coi dati presenti nel dataset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3F041C-1DC2-7A4D-0966-F4884F821AF9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329827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Atlante">
  <a:themeElements>
    <a:clrScheme name="Atlante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n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nt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194</TotalTime>
  <Words>1560</Words>
  <Application>Microsoft Macintosh PowerPoint</Application>
  <PresentationFormat>Widescreen</PresentationFormat>
  <Paragraphs>255</Paragraphs>
  <Slides>35</Slides>
  <Notes>35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5" baseType="lpstr">
      <vt:lpstr>Arial</vt:lpstr>
      <vt:lpstr>Arial,Sans-Serif</vt:lpstr>
      <vt:lpstr>Calibri</vt:lpstr>
      <vt:lpstr>Calibri Light</vt:lpstr>
      <vt:lpstr>Roboto</vt:lpstr>
      <vt:lpstr>Roboto Light</vt:lpstr>
      <vt:lpstr>Roboto Mono</vt:lpstr>
      <vt:lpstr>Rockwell</vt:lpstr>
      <vt:lpstr>Wingdings</vt:lpstr>
      <vt:lpstr>Atlante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Vincenzo Maritati</dc:creator>
  <cp:lastModifiedBy>Francesco Cipriani</cp:lastModifiedBy>
  <cp:revision>11</cp:revision>
  <cp:lastPrinted>2022-05-30T15:39:08Z</cp:lastPrinted>
  <dcterms:created xsi:type="dcterms:W3CDTF">2014-02-14T11:21:07Z</dcterms:created>
  <dcterms:modified xsi:type="dcterms:W3CDTF">2025-02-06T16:26:32Z</dcterms:modified>
</cp:coreProperties>
</file>